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68"/>
  </p:notesMasterIdLst>
  <p:handoutMasterIdLst>
    <p:handoutMasterId r:id="rId69"/>
  </p:handoutMasterIdLst>
  <p:sldIdLst>
    <p:sldId id="258" r:id="rId2"/>
    <p:sldId id="486" r:id="rId3"/>
    <p:sldId id="487" r:id="rId4"/>
    <p:sldId id="488" r:id="rId5"/>
    <p:sldId id="406" r:id="rId6"/>
    <p:sldId id="409" r:id="rId7"/>
    <p:sldId id="410" r:id="rId8"/>
    <p:sldId id="489" r:id="rId9"/>
    <p:sldId id="490" r:id="rId10"/>
    <p:sldId id="491" r:id="rId11"/>
    <p:sldId id="492" r:id="rId12"/>
    <p:sldId id="493" r:id="rId13"/>
    <p:sldId id="494" r:id="rId14"/>
    <p:sldId id="495" r:id="rId15"/>
    <p:sldId id="496" r:id="rId16"/>
    <p:sldId id="497" r:id="rId17"/>
    <p:sldId id="498" r:id="rId18"/>
    <p:sldId id="499" r:id="rId19"/>
    <p:sldId id="412" r:id="rId20"/>
    <p:sldId id="413" r:id="rId21"/>
    <p:sldId id="414" r:id="rId22"/>
    <p:sldId id="519" r:id="rId23"/>
    <p:sldId id="500" r:id="rId24"/>
    <p:sldId id="471" r:id="rId25"/>
    <p:sldId id="477" r:id="rId26"/>
    <p:sldId id="520" r:id="rId27"/>
    <p:sldId id="521" r:id="rId28"/>
    <p:sldId id="484" r:id="rId29"/>
    <p:sldId id="501" r:id="rId30"/>
    <p:sldId id="505" r:id="rId31"/>
    <p:sldId id="503" r:id="rId32"/>
    <p:sldId id="504" r:id="rId33"/>
    <p:sldId id="506" r:id="rId34"/>
    <p:sldId id="507" r:id="rId35"/>
    <p:sldId id="509" r:id="rId36"/>
    <p:sldId id="508" r:id="rId37"/>
    <p:sldId id="510" r:id="rId38"/>
    <p:sldId id="511" r:id="rId39"/>
    <p:sldId id="512" r:id="rId40"/>
    <p:sldId id="513" r:id="rId41"/>
    <p:sldId id="514" r:id="rId42"/>
    <p:sldId id="516" r:id="rId43"/>
    <p:sldId id="517" r:id="rId44"/>
    <p:sldId id="518" r:id="rId45"/>
    <p:sldId id="502" r:id="rId46"/>
    <p:sldId id="429" r:id="rId47"/>
    <p:sldId id="445" r:id="rId48"/>
    <p:sldId id="446" r:id="rId49"/>
    <p:sldId id="447" r:id="rId50"/>
    <p:sldId id="448" r:id="rId51"/>
    <p:sldId id="449" r:id="rId52"/>
    <p:sldId id="451" r:id="rId53"/>
    <p:sldId id="452" r:id="rId54"/>
    <p:sldId id="454" r:id="rId55"/>
    <p:sldId id="455" r:id="rId56"/>
    <p:sldId id="456" r:id="rId57"/>
    <p:sldId id="457" r:id="rId58"/>
    <p:sldId id="458" r:id="rId59"/>
    <p:sldId id="459" r:id="rId60"/>
    <p:sldId id="460" r:id="rId61"/>
    <p:sldId id="461" r:id="rId62"/>
    <p:sldId id="462" r:id="rId63"/>
    <p:sldId id="463" r:id="rId64"/>
    <p:sldId id="465" r:id="rId65"/>
    <p:sldId id="466" r:id="rId66"/>
    <p:sldId id="467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8AD"/>
    <a:srgbClr val="FF0701"/>
    <a:srgbClr val="336DCB"/>
    <a:srgbClr val="2D7FD1"/>
    <a:srgbClr val="356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594" y="1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0984B-A03C-4B0D-BFB1-C97DB38315D0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Unit-2: Image Enhancement in Spatial Domain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CDAFE-40D6-4BCC-9B37-14EA699C4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435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8A9FF-1657-48C9-8423-2B8DB00E072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Unit-2: Image Enhancement in Spatial Domain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B422E-CB49-4F45-B37A-B37AF2361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6400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B422E-CB49-4F45-B37A-B37AF2361191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268F9CB-1D2D-4CC8-AC33-70C11D33E14B}" type="datetime1">
              <a:rPr lang="en-US" smtClean="0"/>
              <a:t>10/11/2022</a:t>
            </a:fld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4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2523-46C1-4763-8323-D50611096C62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9F99-478B-4CE1-9A64-42ACC7E47FB7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B1AC-68F4-4DE4-BEF5-AF0B2B6AFB89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5EBC-9913-4C55-AE5D-2A9CA8CFCDF4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C968-198A-4BA3-8E5C-A65666815C49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1BF23-6AC4-4F97-A5CD-227D308ED143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CCA0-9D60-4824-BC9E-BB922E64F7C8}" type="datetime1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5BCCD-82E7-4B8F-AEB0-647E1DEDB0C7}" type="datetime1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AAA6-7E7D-4281-9E2D-F96E87A20172}" type="datetime1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4B66-E696-44F4-9FB8-8C5E5E633602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4802-7D05-4CAE-B365-34DBA02539D4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6EA1C70-2D00-4A45-8259-DB8FB5D3D1AC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Unit-2: Image Enhancement in Spatial Domain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oleObject" Target="../embeddings/oleObject4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1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9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71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8119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1338AD"/>
                </a:solidFill>
                <a:latin typeface="+mn-lt"/>
              </a:rPr>
              <a:t>    </a:t>
            </a:r>
            <a:r>
              <a:rPr lang="en-US" sz="3600" b="1" dirty="0">
                <a:solidFill>
                  <a:srgbClr val="1338AD"/>
                </a:solidFill>
                <a:latin typeface="+mn-lt"/>
              </a:rPr>
              <a:t>Digital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581400"/>
            <a:ext cx="8382000" cy="2590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  </a:t>
            </a:r>
            <a:r>
              <a:rPr lang="en-US" sz="3200" b="1" dirty="0">
                <a:solidFill>
                  <a:schemeClr val="tx1"/>
                </a:solidFill>
                <a:latin typeface="Franklin Gothic Book" pitchFamily="34" charset="0"/>
              </a:rPr>
              <a:t>Unit-3: Image Enhancement in Frequency Domain</a:t>
            </a:r>
          </a:p>
          <a:p>
            <a:r>
              <a:rPr lang="en-US" sz="2800" dirty="0">
                <a:solidFill>
                  <a:srgbClr val="E83855"/>
                </a:solidFill>
              </a:rPr>
              <a:t>			          </a:t>
            </a:r>
            <a:endParaRPr lang="en-US" b="1" dirty="0">
              <a:solidFill>
                <a:srgbClr val="E83855"/>
              </a:solidFill>
            </a:endParaRPr>
          </a:p>
          <a:p>
            <a:r>
              <a:rPr lang="en-US" b="1" dirty="0">
                <a:solidFill>
                  <a:srgbClr val="E83855"/>
                </a:solidFill>
              </a:rPr>
              <a:t>	                   </a:t>
            </a:r>
            <a:r>
              <a:rPr lang="en-US" sz="2800" b="1" dirty="0">
                <a:solidFill>
                  <a:srgbClr val="D12705"/>
                </a:solidFill>
              </a:rPr>
              <a:t>Dr. Piyush Joshi</a:t>
            </a:r>
          </a:p>
          <a:p>
            <a:endParaRPr lang="en-US" sz="2000" b="1" dirty="0">
              <a:solidFill>
                <a:srgbClr val="D12705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           	</a:t>
            </a:r>
            <a:r>
              <a:rPr lang="en-US" b="1" dirty="0">
                <a:solidFill>
                  <a:srgbClr val="0070C0"/>
                </a:solidFill>
              </a:rPr>
              <a:t>    Indian Institute of Information Technology</a:t>
            </a:r>
          </a:p>
          <a:p>
            <a:r>
              <a:rPr lang="en-US" b="1" dirty="0">
                <a:solidFill>
                  <a:srgbClr val="0070C0"/>
                </a:solidFill>
              </a:rPr>
              <a:t>                     	       Sri City, Andhra Pradesh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33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6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B7C1-A972-373E-1E59-F9DB9E09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Fourier Transform of an image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7D469-3040-CB89-51A8-4734A6B7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CA1F8-0144-E7DE-E172-C2BC5E6B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E6968-1B65-7835-6BA6-0D3CDAAAF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04673"/>
            <a:ext cx="4495800" cy="49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7B11-8F8E-FCE8-64C3-23A3A0DE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2DD2C-CBD0-C98D-C99D-63A944B4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B9428-69C4-E6DE-5AF7-16E86AC8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60C39-97A1-BEB9-86AA-1E91AC00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70104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6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22F8-AEAE-C4D5-6BF7-2E89423D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D2EA8-0368-8C11-66F7-980E5D5E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A439F-C53F-80E7-922F-44EF31F0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0057B-CE4A-7863-28D2-1F887876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1372"/>
            <a:ext cx="67722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7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64E5-3004-A49B-F5B6-F1A839ED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5BA9E-D151-8707-88D5-1986E555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67A11-84B3-BACD-D7A6-00153CB3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973C8-AFAE-AA05-9226-D5DB944A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4000"/>
            <a:ext cx="67913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55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BDE55-3CFE-D950-D891-5425AA7A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9897D-0D5B-9FEB-8A93-CE03865A8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08F3F-10EC-CCFA-34CB-326BB5D8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E20C9-3B33-F754-E3E2-8DED8F7BA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33412"/>
            <a:ext cx="71151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2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60AF-8F2C-1A37-7D08-DE5B5021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E545C-6E59-A23D-84C7-EE0AB240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F4D7-1411-CEBE-E09B-7EDD8864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D7F0F-F3BB-F10E-9DA5-4B69E32D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26072"/>
            <a:ext cx="8197067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5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419E-1BB4-C17D-93F5-BDBA4F7C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9A1B2-ED24-6EFF-E674-FC26D2CD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0A3C4-23C5-890B-F01F-A629B218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D6788-28CF-C2C6-7808-BB3A670A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5391150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BC0507-6733-08BB-A4A3-A391A035A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3153537"/>
            <a:ext cx="5619750" cy="1876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CEE97-86A0-F38C-17D1-B3D80A1D7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5041339"/>
            <a:ext cx="5448300" cy="1809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3BA855-322A-6E46-2C9E-ADDCD9F43FED}"/>
              </a:ext>
            </a:extLst>
          </p:cNvPr>
          <p:cNvSpPr txBox="1"/>
          <p:nvPr/>
        </p:nvSpPr>
        <p:spPr>
          <a:xfrm flipH="1">
            <a:off x="6238873" y="1935718"/>
            <a:ext cx="252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sinusoids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5297A-0479-386F-28F3-55A2173BFEF0}"/>
              </a:ext>
            </a:extLst>
          </p:cNvPr>
          <p:cNvSpPr txBox="1"/>
          <p:nvPr/>
        </p:nvSpPr>
        <p:spPr>
          <a:xfrm>
            <a:off x="6238873" y="346126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Sum of first four sinusoids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10B831-E7F6-E1A1-CC4F-E09B22F07F4F}"/>
              </a:ext>
            </a:extLst>
          </p:cNvPr>
          <p:cNvSpPr txBox="1"/>
          <p:nvPr/>
        </p:nvSpPr>
        <p:spPr>
          <a:xfrm>
            <a:off x="5821087" y="5623048"/>
            <a:ext cx="5407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Sum of eight sinusoids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658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3046-6477-137E-EDFF-5E5D85B5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A4304-D65F-7931-674D-94A20E30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B55DB-DBE5-ACCD-6083-3D73B091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7581C-8C5D-7CC6-4FEC-33275775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994541"/>
            <a:ext cx="8543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7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0FBA8-F332-2C8D-13CE-F75AC1C0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12ACD-6D7D-7A26-04C3-B709E2A1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1324F-0BD1-0B47-C513-0DAEB86B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D7B7D-BBBF-E8C0-AE3C-10738DE82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97" y="685800"/>
            <a:ext cx="77724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5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1-D Discrete Fourier Transform</a:t>
            </a:r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886352"/>
              </p:ext>
            </p:extLst>
          </p:nvPr>
        </p:nvGraphicFramePr>
        <p:xfrm>
          <a:off x="1149350" y="2101850"/>
          <a:ext cx="65246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05100" imgH="431800" progId="Equation.DSMT4">
                  <p:embed/>
                </p:oleObj>
              </mc:Choice>
              <mc:Fallback>
                <p:oleObj name="Equation" r:id="rId3" imgW="27051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2101850"/>
                        <a:ext cx="6524625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858508"/>
              </p:ext>
            </p:extLst>
          </p:nvPr>
        </p:nvGraphicFramePr>
        <p:xfrm>
          <a:off x="1066800" y="3486150"/>
          <a:ext cx="692308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8000" imgH="444500" progId="Equation.DSMT4">
                  <p:embed/>
                </p:oleObj>
              </mc:Choice>
              <mc:Fallback>
                <p:oleObj name="Equation" r:id="rId5" imgW="30480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86150"/>
                        <a:ext cx="6923087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4876800"/>
                <a:ext cx="796942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1338AD"/>
                    </a:solidFill>
                  </a:rPr>
                  <a:t>1. The domain (values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338AD"/>
                        </a:solidFill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1338AD"/>
                    </a:solidFill>
                  </a:rPr>
                  <a:t>) over which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1338AD"/>
                        </a:solidFill>
                        <a:latin typeface="Cambria Math"/>
                      </a:rPr>
                      <m:t>𝐹</m:t>
                    </m:r>
                    <m:r>
                      <a:rPr lang="en-US" sz="2400" b="0" i="1" smtClean="0">
                        <a:solidFill>
                          <a:srgbClr val="1338AD"/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1338AD"/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1338AD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1338AD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rgbClr val="1338AD"/>
                    </a:solidFill>
                  </a:rPr>
                  <a:t>range is called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Frequency Domain</a:t>
                </a:r>
                <a:r>
                  <a:rPr lang="en-US" sz="2400" dirty="0">
                    <a:solidFill>
                      <a:srgbClr val="1338AD"/>
                    </a:solidFill>
                  </a:rPr>
                  <a:t>. </a:t>
                </a:r>
              </a:p>
              <a:p>
                <a:r>
                  <a:rPr lang="en-US" sz="2400" dirty="0">
                    <a:solidFill>
                      <a:srgbClr val="1338AD"/>
                    </a:solidFill>
                  </a:rPr>
                  <a:t>2. Each of the </a:t>
                </a:r>
                <a:r>
                  <a:rPr lang="en-US" sz="2400" i="1" dirty="0">
                    <a:solidFill>
                      <a:srgbClr val="1338AD"/>
                    </a:solidFill>
                  </a:rPr>
                  <a:t>M</a:t>
                </a:r>
                <a:r>
                  <a:rPr lang="en-US" sz="2400" dirty="0">
                    <a:solidFill>
                      <a:srgbClr val="1338AD"/>
                    </a:solidFill>
                  </a:rPr>
                  <a:t> terms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338AD"/>
                        </a:solidFill>
                        <a:latin typeface="Cambria Math"/>
                      </a:rPr>
                      <m:t>𝐹</m:t>
                    </m:r>
                    <m:r>
                      <a:rPr lang="en-US" sz="2400" i="1">
                        <a:solidFill>
                          <a:srgbClr val="1338AD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1338AD"/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sz="2400" i="1">
                        <a:solidFill>
                          <a:srgbClr val="1338AD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1338AD"/>
                    </a:solidFill>
                  </a:rPr>
                  <a:t>  is called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Frequency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Component</a:t>
                </a:r>
                <a:r>
                  <a:rPr lang="en-US" sz="2400" dirty="0">
                    <a:solidFill>
                      <a:srgbClr val="1338AD"/>
                    </a:solidFill>
                  </a:rPr>
                  <a:t> of the transform.</a:t>
                </a:r>
              </a:p>
              <a:p>
                <a:endParaRPr lang="en-US" sz="2400" dirty="0">
                  <a:solidFill>
                    <a:srgbClr val="1338AD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876800"/>
                <a:ext cx="7969426" cy="1938992"/>
              </a:xfrm>
              <a:prstGeom prst="rect">
                <a:avLst/>
              </a:prstGeom>
              <a:blipFill rotWithShape="1">
                <a:blip r:embed="rId8"/>
                <a:stretch>
                  <a:fillRect l="-1224" t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96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53A7-94B1-08A5-05EE-6B659A75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A35B6-97E0-4477-95ED-66764388B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D7058-4A53-6060-2FE4-28D39CD0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788C4-1155-A228-EFAD-D4703EA9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6323E-40CD-CC4C-E0C8-2EAB5F09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00200"/>
            <a:ext cx="7848600" cy="253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A0E82C-82F9-407A-8FA3-8A61A89C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5" y="4469742"/>
            <a:ext cx="7920555" cy="16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80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2-D Fourier Transform: </a:t>
            </a:r>
            <a:r>
              <a:rPr lang="en-US" sz="2400" b="1" dirty="0">
                <a:solidFill>
                  <a:srgbClr val="FF0000"/>
                </a:solidFill>
              </a:rPr>
              <a:t>Continuous Variable</a:t>
            </a:r>
            <a:endParaRPr lang="en-US" sz="2400" b="1" dirty="0">
              <a:solidFill>
                <a:srgbClr val="FF0000"/>
              </a:solidFill>
              <a:latin typeface="Baskerville Old Face" pitchFamily="18" charset="0"/>
            </a:endParaRP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308610"/>
              </p:ext>
            </p:extLst>
          </p:nvPr>
        </p:nvGraphicFramePr>
        <p:xfrm>
          <a:off x="1030288" y="2092325"/>
          <a:ext cx="6434137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78100" imgH="901700" progId="Equation.DSMT4">
                  <p:embed/>
                </p:oleObj>
              </mc:Choice>
              <mc:Fallback>
                <p:oleObj name="Equation" r:id="rId3" imgW="2578100" imgH="901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2092325"/>
                        <a:ext cx="6434137" cy="225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7762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2-D Discrete Fourier Transform and Its Inverse </a:t>
            </a:r>
            <a:endParaRPr lang="en-US" sz="2400" b="1" dirty="0">
              <a:solidFill>
                <a:srgbClr val="FF0000"/>
              </a:solidFill>
              <a:latin typeface="Baskerville Old Face" pitchFamily="18" charset="0"/>
            </a:endParaRP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568909"/>
              </p:ext>
            </p:extLst>
          </p:nvPr>
        </p:nvGraphicFramePr>
        <p:xfrm>
          <a:off x="1524000" y="1981200"/>
          <a:ext cx="581977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1100" imgH="1143000" progId="Equation.DSMT4">
                  <p:embed/>
                </p:oleObj>
              </mc:Choice>
              <mc:Fallback>
                <p:oleObj name="Equation" r:id="rId3" imgW="245110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981200"/>
                        <a:ext cx="5819775" cy="271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521856"/>
              </p:ext>
            </p:extLst>
          </p:nvPr>
        </p:nvGraphicFramePr>
        <p:xfrm>
          <a:off x="1665288" y="5019675"/>
          <a:ext cx="5608637" cy="149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78100" imgH="685800" progId="Equation.DSMT4">
                  <p:embed/>
                </p:oleObj>
              </mc:Choice>
              <mc:Fallback>
                <p:oleObj name="Equation" r:id="rId5" imgW="25781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5019675"/>
                        <a:ext cx="5608637" cy="149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29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7D42-5504-BBB7-85CC-37C14701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D0D21-407F-E924-BB35-1E1B6EAE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02B8-84D0-CDD1-CD11-BC22CDB2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430347-D56D-092D-07FB-EE3E644A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03" y="666750"/>
            <a:ext cx="7772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2972-0DA6-F43F-DB2D-5C23CE96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79E16-3DDD-AF0E-A5D8-6BDA215B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12361-9F92-B16D-2CAE-8F870D20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7D7D79-034D-8C19-0BFD-7213D3534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85800"/>
            <a:ext cx="8115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8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122E-DCDA-2C02-2711-2D48486F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80" y="10668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2-D DFT: </a:t>
            </a:r>
            <a:r>
              <a:rPr lang="en-US" sz="4000" b="1" dirty="0">
                <a:solidFill>
                  <a:srgbClr val="FF0000"/>
                </a:solidFill>
              </a:rPr>
              <a:t>Separability</a:t>
            </a:r>
            <a:br>
              <a:rPr lang="en-US" sz="4000" b="1" dirty="0">
                <a:solidFill>
                  <a:srgbClr val="FF0000"/>
                </a:solidFill>
              </a:rPr>
            </a:br>
            <a:br>
              <a:rPr lang="en-US" sz="4400" b="1" dirty="0">
                <a:solidFill>
                  <a:srgbClr val="1338AD"/>
                </a:solidFill>
                <a:latin typeface="Baskerville Old Face" pitchFamily="18" charset="0"/>
              </a:rPr>
            </a:br>
            <a:r>
              <a:rPr lang="en-US" sz="4000" b="1" dirty="0">
                <a:solidFill>
                  <a:srgbClr val="1338AD"/>
                </a:solidFill>
              </a:rPr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88641-4CD9-2F58-05A1-E0525820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8E87D-63A1-1CD6-3988-C67EE1C7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0C7BA-766F-413C-2208-71CD959B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46" y="1746714"/>
            <a:ext cx="7944453" cy="45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9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2-D DFT: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908361"/>
              </p:ext>
            </p:extLst>
          </p:nvPr>
        </p:nvGraphicFramePr>
        <p:xfrm>
          <a:off x="1281112" y="1981200"/>
          <a:ext cx="7295501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67000" imgH="723900" progId="Equation.DSMT4">
                  <p:embed/>
                </p:oleObj>
              </mc:Choice>
              <mc:Fallback>
                <p:oleObj name="Equation" r:id="rId3" imgW="2667000" imgH="7239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2" y="1981200"/>
                        <a:ext cx="7295501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006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2405-5CB0-4B58-172E-FA43E673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651BE-9F32-7B00-817C-560D1266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9D61C-7175-D9FE-6B03-696F3306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80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8A31-DFE3-6E4A-29BA-11F8E99B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B9C61-8041-FAC8-4270-0466AE1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B83EF-EB42-540A-14A0-8D5D1080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20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2-D DFT: </a:t>
            </a:r>
            <a:r>
              <a:rPr lang="en-US" sz="2400" b="1" dirty="0">
                <a:solidFill>
                  <a:srgbClr val="FF0000"/>
                </a:solidFill>
              </a:rPr>
              <a:t>Convolution</a:t>
            </a: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1CAB3-95AD-7726-BBBF-B4202823D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14" y="2052101"/>
            <a:ext cx="74580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14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19D3-E882-DB3F-4B9A-75F008EC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B85CB-E758-D3E1-2AF2-51938C9F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63AA8-C840-C806-D710-6F3FD4F7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0FE92-FF27-73F0-15E8-1E61859D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11" y="533400"/>
            <a:ext cx="798023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3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8214-11FB-3B71-5391-D12C0E26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B7423-B77F-C307-0D01-498093264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482B0-78F5-008E-F08C-C9684656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7E66D-03B6-60D0-0A72-8AFC5803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C8644-8102-A212-8E98-5889F425C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9" y="1600200"/>
            <a:ext cx="75914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17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A968A-A132-E072-C3C7-0B65E6A7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1AE191-1A9D-6393-ECE8-8EA0B2C4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B0888-A43C-4347-0889-7BCD787E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6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A56E-D193-B705-72C7-CEA68E39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71947-A645-071A-7664-81090948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E336A-DF5C-3807-8D4A-F8F60F24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7237C-EDC9-25A4-4DEB-8133E74B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800100"/>
            <a:ext cx="77152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4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D69B-39EF-4358-EBE4-6AEAD3E1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49590-CB7D-1401-CAD9-86FE5B0E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EE55D-82A6-CE63-FC69-3B943A41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EF7A8-F3D9-F437-741E-2D46383A2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89" y="685800"/>
            <a:ext cx="796209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47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15E1-E3C9-2DE6-4880-AF38598B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5D3EE-680B-4612-6473-4DEB6C79C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81BB5-3B7D-40D9-42C7-EDA7998F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CA6D2-4035-A7FD-9309-72E73616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51793"/>
            <a:ext cx="78390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8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C616-CE62-3FCA-B707-0F5B2180D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B5071-05D7-F90E-3B6A-44859D63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BDEE6-B578-AFB5-1419-289A9BBD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478B2-4B4A-23EF-C741-B671188A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69" y="520262"/>
            <a:ext cx="77438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1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BA31-49CA-4B0C-7D6C-6CCD94762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03B6F-1C97-9560-41EF-914FF041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535B3-F896-F51C-A04D-07CE7030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04A71-CE8C-FBAB-EDD2-E56DA0C4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74817"/>
            <a:ext cx="3733800" cy="2890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9E5AC-357F-3518-D91A-D97E825C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865254"/>
            <a:ext cx="3733800" cy="27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5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44AD-E491-7E17-0D22-BCE173C2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16560-D150-8118-BB59-9D606B9C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754B-112D-4691-60E3-7B178A26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23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3D61-578C-5D77-26EA-4105F68F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5D0825-047D-D2AA-9206-10D3744F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C4AF0-9488-61AC-2DE4-B904C44D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BB88D-85C0-8EEC-43E1-46E2A428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04812"/>
            <a:ext cx="74580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1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0E13-9A45-D265-0942-D08B3456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B8E35-D9B2-5F0E-52F8-0AF66CB5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FE041-C129-16CD-ADA8-9EC05295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801C7-ADA2-E1A3-D08C-A0780ED2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352261"/>
            <a:ext cx="3651970" cy="2924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D5CD7-CBB1-B04B-9797-912886A39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59" y="2600325"/>
            <a:ext cx="4986741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36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F8363-41ED-CD65-3495-8A4028FCA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C0D78-88BF-A223-F587-773A2F76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3EC82-37A6-58FB-F3C9-DCB6EDE9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026BE-340A-8259-9BD4-4E5A4EED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66725"/>
            <a:ext cx="74580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7C13-D482-4337-2DFB-6D92A577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73059-4271-7D7D-A91E-052BCE124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6688F-B0BF-79B6-758E-C20238BF0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449E0-BCD7-7280-33D2-A55A26E5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45223-AEB2-7FC8-8A96-EB6149CB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96574"/>
            <a:ext cx="6010275" cy="1422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AE23F-BF2F-6036-1727-9EC316F5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739094"/>
            <a:ext cx="6199199" cy="39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E99A-6BAA-0696-7535-BB9485DF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66017-E3E4-228B-F35E-11B9E823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649C3-A482-7A94-2A0F-AC7B52A7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0C656-EF8A-DA0F-1C98-2678B657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4541205" cy="3424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DD7AF-B0D2-8632-055B-A49C3CE9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94" y="3465785"/>
            <a:ext cx="4156105" cy="32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74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0C20-D70D-E1BB-E65C-6BE44C99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33D7B-73A6-7963-23D0-10B1E038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87AD8-598A-C05E-6860-72830994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C60A0-E044-EB7B-6B6F-DE710D5B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433387"/>
            <a:ext cx="69342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13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68F44-FB1E-56DC-7F94-381984AA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3450E2-F119-9F88-924D-03AF218E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4972-E247-A0CD-5A90-BF4F76187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9A766-CC06-0176-C83C-C6FF9072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714375"/>
            <a:ext cx="78962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91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CC5D-65A0-BFEB-91B0-6CD190AC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B4FAE-CCBD-DC94-33C5-19F523E1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8119A-2B0B-5917-CC02-13A3C008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50C62-AB40-9FA7-8EDC-FC4C131D2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96614"/>
            <a:ext cx="63627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29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F155-B895-70AE-8DFF-6FB9AC4C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EA141-5BB2-058C-DEEA-D989E98D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5B92F-A251-2AAB-C4E0-45734E1D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B65E8-DB03-D817-4C76-106F90BF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00" y="777602"/>
            <a:ext cx="4733925" cy="4829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35064-05FB-E142-B0AC-7128BC4D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2" y="777602"/>
            <a:ext cx="3407838" cy="30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9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C7EA-1E97-035C-36EB-523DEC78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C2656-07F5-3420-2B54-4EAD9DC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0E932-5870-5E58-032B-3C135C4C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5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50429"/>
            <a:ext cx="8229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in Frequency Domain:  </a:t>
            </a:r>
            <a:r>
              <a:rPr lang="en-US" sz="2400" b="1" dirty="0">
                <a:solidFill>
                  <a:srgbClr val="FF0000"/>
                </a:solidFill>
              </a:rPr>
              <a:t>Properties</a:t>
            </a:r>
          </a:p>
          <a:p>
            <a:endParaRPr lang="en-US" sz="2400" b="1" dirty="0">
              <a:solidFill>
                <a:srgbClr val="FF0000"/>
              </a:solidFill>
              <a:latin typeface="Baskerville Old Face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cs typeface="Arial" pitchFamily="34" charset="0"/>
              </a:rPr>
              <a:t>Low frequencies in the Fourier transform are responsible </a:t>
            </a:r>
          </a:p>
          <a:p>
            <a:r>
              <a:rPr lang="en-US" sz="2400" dirty="0">
                <a:cs typeface="Arial" pitchFamily="34" charset="0"/>
              </a:rPr>
              <a:t>    for the general gray-level appearance of an image over    </a:t>
            </a:r>
          </a:p>
          <a:p>
            <a:r>
              <a:rPr lang="en-US" sz="2400" dirty="0">
                <a:cs typeface="Arial" pitchFamily="34" charset="0"/>
              </a:rPr>
              <a:t>    smooth regions.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cs typeface="Arial" pitchFamily="34" charset="0"/>
              </a:rPr>
              <a:t>High frequencies are responsible for detail, such as edges and noise.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cs typeface="Arial" pitchFamily="34" charset="0"/>
              </a:rPr>
              <a:t>A filter that attenuates </a:t>
            </a:r>
            <a:r>
              <a:rPr lang="en-US" sz="2400" dirty="0">
                <a:solidFill>
                  <a:srgbClr val="1338AD"/>
                </a:solidFill>
                <a:cs typeface="Arial" pitchFamily="34" charset="0"/>
              </a:rPr>
              <a:t>high frequencies </a:t>
            </a:r>
            <a:r>
              <a:rPr lang="en-US" sz="2400" dirty="0">
                <a:cs typeface="Arial" pitchFamily="34" charset="0"/>
              </a:rPr>
              <a:t>while “passing” the </a:t>
            </a:r>
            <a:r>
              <a:rPr lang="en-US" sz="2400" dirty="0">
                <a:solidFill>
                  <a:srgbClr val="1338AD"/>
                </a:solidFill>
                <a:cs typeface="Arial" pitchFamily="34" charset="0"/>
              </a:rPr>
              <a:t>low frequencies </a:t>
            </a:r>
            <a:r>
              <a:rPr lang="en-US" sz="2400" dirty="0">
                <a:cs typeface="Arial" pitchFamily="34" charset="0"/>
              </a:rPr>
              <a:t>is called </a:t>
            </a:r>
            <a:r>
              <a:rPr lang="en-US" sz="2400" i="1" dirty="0" err="1">
                <a:solidFill>
                  <a:srgbClr val="FF0000"/>
                </a:solidFill>
                <a:cs typeface="Arial" pitchFamily="34" charset="0"/>
              </a:rPr>
              <a:t>lowpass</a:t>
            </a:r>
            <a:r>
              <a:rPr lang="en-US" sz="2400" i="1" dirty="0">
                <a:solidFill>
                  <a:srgbClr val="FF0000"/>
                </a:solidFill>
                <a:cs typeface="Arial" pitchFamily="34" charset="0"/>
              </a:rPr>
              <a:t> filter. </a:t>
            </a:r>
            <a:endParaRPr lang="en-US" sz="2400" i="1" dirty="0">
              <a:cs typeface="Arial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cs typeface="Arial" pitchFamily="34" charset="0"/>
              </a:rPr>
              <a:t>A filter that attenuates </a:t>
            </a:r>
            <a:r>
              <a:rPr lang="en-US" sz="2400" dirty="0">
                <a:solidFill>
                  <a:srgbClr val="1338AD"/>
                </a:solidFill>
                <a:cs typeface="Arial" pitchFamily="34" charset="0"/>
              </a:rPr>
              <a:t>low frequencies </a:t>
            </a:r>
            <a:r>
              <a:rPr lang="en-US" sz="2400" dirty="0">
                <a:cs typeface="Arial" pitchFamily="34" charset="0"/>
              </a:rPr>
              <a:t>while “passing” the </a:t>
            </a:r>
            <a:r>
              <a:rPr lang="en-US" sz="2400" dirty="0">
                <a:solidFill>
                  <a:srgbClr val="1338AD"/>
                </a:solidFill>
                <a:cs typeface="Arial" pitchFamily="34" charset="0"/>
              </a:rPr>
              <a:t>high frequencies </a:t>
            </a:r>
            <a:r>
              <a:rPr lang="en-US" sz="2400" dirty="0">
                <a:cs typeface="Arial" pitchFamily="34" charset="0"/>
              </a:rPr>
              <a:t>is called </a:t>
            </a:r>
            <a:r>
              <a:rPr lang="en-US" sz="2400" i="1" dirty="0" err="1">
                <a:solidFill>
                  <a:srgbClr val="FF0000"/>
                </a:solidFill>
                <a:cs typeface="Arial" pitchFamily="34" charset="0"/>
              </a:rPr>
              <a:t>highpass</a:t>
            </a:r>
            <a:r>
              <a:rPr lang="en-US" sz="2400" i="1" dirty="0">
                <a:solidFill>
                  <a:srgbClr val="FF0000"/>
                </a:solidFill>
                <a:cs typeface="Arial" pitchFamily="34" charset="0"/>
              </a:rPr>
              <a:t> filter. </a:t>
            </a:r>
            <a:endParaRPr lang="en-US" sz="2400" i="1" dirty="0">
              <a:cs typeface="Arial" pitchFamily="34" charset="0"/>
            </a:endParaRPr>
          </a:p>
          <a:p>
            <a:r>
              <a:rPr lang="en-US" sz="2400" i="1" dirty="0">
                <a:cs typeface="Arial" pitchFamily="34" charset="0"/>
              </a:rPr>
              <a:t> 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cs typeface="Arial" pitchFamily="34" charset="0"/>
            </a:endParaRPr>
          </a:p>
          <a:p>
            <a:r>
              <a:rPr lang="en-US" sz="2000" b="1" dirty="0">
                <a:solidFill>
                  <a:srgbClr val="1338AD"/>
                </a:solidFill>
              </a:rPr>
              <a:t> </a:t>
            </a:r>
          </a:p>
          <a:p>
            <a:endParaRPr lang="en-US" sz="2400" b="1" dirty="0">
              <a:solidFill>
                <a:srgbClr val="1338AD"/>
              </a:solidFill>
            </a:endParaRPr>
          </a:p>
          <a:p>
            <a:endParaRPr lang="en-US" sz="2400" b="1" dirty="0">
              <a:solidFill>
                <a:srgbClr val="1338AD"/>
              </a:solidFill>
            </a:endParaRP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334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1274945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Smoothing Filters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Edges and other sharp transitions (such as noise) contribute significantly to the high frequency content of Fourier transform.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Smoothing (blurring) is achieved in frequency domain by attenuating a specified range of high frequency components.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Three types of </a:t>
            </a:r>
            <a:r>
              <a:rPr lang="en-US" sz="2400" dirty="0" err="1"/>
              <a:t>lowpass</a:t>
            </a:r>
            <a:r>
              <a:rPr lang="en-US" sz="2400" dirty="0"/>
              <a:t> filters: Ideal, Butterworth and Gaussian filters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These filters cover the range from very sharp (ideal) to very smooth (Gaussian) filter functions.</a:t>
            </a: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594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Smoothing Filters: </a:t>
            </a:r>
            <a:r>
              <a:rPr lang="en-US" sz="2800" b="1" dirty="0">
                <a:solidFill>
                  <a:srgbClr val="FF0000"/>
                </a:solidFill>
              </a:rPr>
              <a:t>Ideal </a:t>
            </a:r>
            <a:r>
              <a:rPr lang="en-US" sz="2800" b="1" dirty="0" err="1">
                <a:solidFill>
                  <a:srgbClr val="FF0000"/>
                </a:solidFill>
              </a:rPr>
              <a:t>Lowpass</a:t>
            </a:r>
            <a:r>
              <a:rPr lang="en-US" sz="2800" b="1" dirty="0">
                <a:solidFill>
                  <a:srgbClr val="FF0000"/>
                </a:solidFill>
              </a:rPr>
              <a:t> Filters (ILPF)</a:t>
            </a: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056136"/>
              </p:ext>
            </p:extLst>
          </p:nvPr>
        </p:nvGraphicFramePr>
        <p:xfrm>
          <a:off x="506412" y="2170113"/>
          <a:ext cx="4351338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09800" imgH="685800" progId="Equation.DSMT4">
                  <p:embed/>
                </p:oleObj>
              </mc:Choice>
              <mc:Fallback>
                <p:oleObj name="Equation" r:id="rId3" imgW="22098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2" y="2170113"/>
                        <a:ext cx="4351338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118380"/>
              </p:ext>
            </p:extLst>
          </p:nvPr>
        </p:nvGraphicFramePr>
        <p:xfrm>
          <a:off x="457200" y="4043363"/>
          <a:ext cx="8494712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59300" imgH="774700" progId="Equation.DSMT4">
                  <p:embed/>
                </p:oleObj>
              </mc:Choice>
              <mc:Fallback>
                <p:oleObj name="Equation" r:id="rId5" imgW="4559300" imgH="774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043363"/>
                        <a:ext cx="8494712" cy="144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150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Smoothing Filters: </a:t>
            </a:r>
            <a:r>
              <a:rPr lang="en-US" sz="2800" b="1" dirty="0">
                <a:solidFill>
                  <a:srgbClr val="FF0000"/>
                </a:solidFill>
              </a:rPr>
              <a:t>ILPF</a:t>
            </a: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132013"/>
            <a:ext cx="8872538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36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rgbClr val="7030A0"/>
                </a:solidFill>
              </a:rPr>
              <a:t>Fourier Series</a:t>
            </a:r>
          </a:p>
          <a:p>
            <a:pPr>
              <a:buFont typeface="Arial" charset="0"/>
              <a:buNone/>
            </a:pPr>
            <a:r>
              <a:rPr lang="en-US" sz="2400" dirty="0"/>
              <a:t>    Any periodic function can be expressed as the sum of </a:t>
            </a:r>
          </a:p>
          <a:p>
            <a:pPr>
              <a:buFont typeface="Arial" charset="0"/>
              <a:buNone/>
            </a:pPr>
            <a:r>
              <a:rPr lang="en-US" sz="2400" dirty="0"/>
              <a:t>    </a:t>
            </a:r>
            <a:r>
              <a:rPr lang="en-US" sz="2400" dirty="0" err="1"/>
              <a:t>sines</a:t>
            </a:r>
            <a:r>
              <a:rPr lang="en-US" sz="2400" dirty="0"/>
              <a:t> and /or cosines of different frequencies, each </a:t>
            </a:r>
          </a:p>
          <a:p>
            <a:pPr>
              <a:buFont typeface="Arial" charset="0"/>
              <a:buNone/>
            </a:pPr>
            <a:r>
              <a:rPr lang="en-US" sz="2400" dirty="0"/>
              <a:t>    multiplied by a different coefficients.</a:t>
            </a:r>
          </a:p>
          <a:p>
            <a:pPr>
              <a:buFont typeface="Arial" charset="0"/>
              <a:buNone/>
            </a:pPr>
            <a:endParaRPr lang="en-US" sz="24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rgbClr val="7030A0"/>
                </a:solidFill>
              </a:rPr>
              <a:t>Fourier Transform</a:t>
            </a:r>
          </a:p>
          <a:p>
            <a:pPr>
              <a:buFont typeface="Arial" charset="0"/>
              <a:buNone/>
            </a:pPr>
            <a:r>
              <a:rPr lang="en-US" sz="2400" dirty="0"/>
              <a:t>    Any function that is not periodic can be expressed as the</a:t>
            </a:r>
          </a:p>
          <a:p>
            <a:pPr>
              <a:buFont typeface="Arial" charset="0"/>
              <a:buNone/>
            </a:pPr>
            <a:r>
              <a:rPr lang="en-US" sz="2400" dirty="0"/>
              <a:t>    integral of  </a:t>
            </a:r>
            <a:r>
              <a:rPr lang="en-US" sz="2400" dirty="0" err="1"/>
              <a:t>sines</a:t>
            </a:r>
            <a:r>
              <a:rPr lang="en-US" sz="2400" dirty="0"/>
              <a:t> and /or cosines multiplied by a weighing</a:t>
            </a:r>
          </a:p>
          <a:p>
            <a:pPr>
              <a:buFont typeface="Arial" charset="0"/>
              <a:buNone/>
            </a:pPr>
            <a:r>
              <a:rPr lang="en-US" sz="2400" dirty="0"/>
              <a:t>    function.</a:t>
            </a:r>
          </a:p>
          <a:p>
            <a:pPr>
              <a:buFont typeface="Arial" charset="0"/>
              <a:buNone/>
            </a:pPr>
            <a:endParaRPr lang="en-US" sz="2400" dirty="0"/>
          </a:p>
          <a:p>
            <a:r>
              <a:rPr lang="en-US" sz="2400" i="1" dirty="0">
                <a:solidFill>
                  <a:srgbClr val="1338AD"/>
                </a:solidFill>
              </a:rPr>
              <a:t>Jean Baptiste Joseph Fourier</a:t>
            </a:r>
            <a:r>
              <a:rPr lang="en-US" sz="2400" dirty="0">
                <a:solidFill>
                  <a:srgbClr val="1338AD"/>
                </a:solidFill>
              </a:rPr>
              <a:t>, French mathematician and physicist (03/21/1768-05/16/1830)</a:t>
            </a:r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7708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Smoothing Filters: </a:t>
            </a:r>
            <a:r>
              <a:rPr lang="en-US" sz="2800" b="1" dirty="0">
                <a:solidFill>
                  <a:srgbClr val="FF0000"/>
                </a:solidFill>
              </a:rPr>
              <a:t>ILPF</a:t>
            </a: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022327"/>
            <a:ext cx="6410325" cy="4530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92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57200"/>
            <a:ext cx="356032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25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572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9906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Smoothing Filters: </a:t>
            </a:r>
            <a:r>
              <a:rPr lang="en-US" sz="2800" b="1" dirty="0">
                <a:solidFill>
                  <a:srgbClr val="FF0000"/>
                </a:solidFill>
              </a:rPr>
              <a:t>Butterworth </a:t>
            </a:r>
            <a:r>
              <a:rPr lang="en-US" sz="2800" b="1" dirty="0" err="1">
                <a:solidFill>
                  <a:srgbClr val="FF0000"/>
                </a:solidFill>
              </a:rPr>
              <a:t>Lowpass</a:t>
            </a:r>
            <a:r>
              <a:rPr lang="en-US" sz="2800" b="1" dirty="0">
                <a:solidFill>
                  <a:srgbClr val="FF0000"/>
                </a:solidFill>
              </a:rPr>
              <a:t> Filters (BLPF)</a:t>
            </a: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3276600"/>
            <a:ext cx="8307387" cy="3344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832865"/>
              </p:ext>
            </p:extLst>
          </p:nvPr>
        </p:nvGraphicFramePr>
        <p:xfrm>
          <a:off x="1571625" y="1679575"/>
          <a:ext cx="6353175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25600" imgH="927000" progId="Equation.DSMT4">
                  <p:embed/>
                </p:oleObj>
              </mc:Choice>
              <mc:Fallback>
                <p:oleObj name="Equation" r:id="rId4" imgW="3225600" imgH="927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1679575"/>
                        <a:ext cx="6353175" cy="182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134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434" y="381000"/>
            <a:ext cx="3721566" cy="6217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" y="411480"/>
            <a:ext cx="3677920" cy="6217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817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371600"/>
            <a:ext cx="883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Smoothing Filters: </a:t>
            </a:r>
            <a:r>
              <a:rPr lang="en-US" sz="2800" b="1" dirty="0">
                <a:solidFill>
                  <a:srgbClr val="FF0000"/>
                </a:solidFill>
              </a:rPr>
              <a:t>Gaussian </a:t>
            </a:r>
            <a:r>
              <a:rPr lang="en-US" sz="2800" b="1" dirty="0" err="1">
                <a:solidFill>
                  <a:srgbClr val="FF0000"/>
                </a:solidFill>
              </a:rPr>
              <a:t>Lowpass</a:t>
            </a:r>
            <a:r>
              <a:rPr lang="en-US" sz="2800" b="1" dirty="0">
                <a:solidFill>
                  <a:srgbClr val="FF0000"/>
                </a:solidFill>
              </a:rPr>
              <a:t> Filters (GLPF)</a:t>
            </a: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550224"/>
              </p:ext>
            </p:extLst>
          </p:nvPr>
        </p:nvGraphicFramePr>
        <p:xfrm>
          <a:off x="463550" y="2259013"/>
          <a:ext cx="82232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22700" imgH="482600" progId="Equation.DSMT4">
                  <p:embed/>
                </p:oleObj>
              </mc:Choice>
              <mc:Fallback>
                <p:oleObj name="Equation" r:id="rId3" imgW="3822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" y="2259013"/>
                        <a:ext cx="822325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195422"/>
              </p:ext>
            </p:extLst>
          </p:nvPr>
        </p:nvGraphicFramePr>
        <p:xfrm>
          <a:off x="1973262" y="3657600"/>
          <a:ext cx="42751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55800" imgH="482600" progId="Equation.DSMT4">
                  <p:embed/>
                </p:oleObj>
              </mc:Choice>
              <mc:Fallback>
                <p:oleObj name="Equation" r:id="rId5" imgW="19558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2" y="3657600"/>
                        <a:ext cx="4275138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2297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Smoothing Filters: </a:t>
            </a:r>
            <a:r>
              <a:rPr lang="en-US" sz="2800" b="1" dirty="0">
                <a:solidFill>
                  <a:srgbClr val="FF0000"/>
                </a:solidFill>
              </a:rPr>
              <a:t>GLPF</a:t>
            </a: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985962"/>
            <a:ext cx="8958262" cy="35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557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54" y="411480"/>
            <a:ext cx="3569746" cy="603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11480"/>
            <a:ext cx="3617583" cy="603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651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371600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Smoothing Filters: </a:t>
            </a:r>
            <a:r>
              <a:rPr lang="en-US" sz="2800" b="1" dirty="0">
                <a:solidFill>
                  <a:srgbClr val="FF0000"/>
                </a:solidFill>
              </a:rPr>
              <a:t>Example of smoothing by GLPF</a:t>
            </a: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041525"/>
            <a:ext cx="6931025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2120900"/>
            <a:ext cx="1636713" cy="298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444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371600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Smoothing Filters: </a:t>
            </a:r>
            <a:r>
              <a:rPr lang="en-US" sz="2800" b="1" dirty="0">
                <a:solidFill>
                  <a:srgbClr val="FF0000"/>
                </a:solidFill>
              </a:rPr>
              <a:t>Example of smoothing by GLPF</a:t>
            </a: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35480"/>
            <a:ext cx="7637512" cy="484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793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371600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Smoothing Filters: </a:t>
            </a:r>
            <a:r>
              <a:rPr lang="en-US" sz="2800" b="1" dirty="0">
                <a:solidFill>
                  <a:srgbClr val="FF0000"/>
                </a:solidFill>
              </a:rPr>
              <a:t>Example of smoothing by GLPF</a:t>
            </a: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978025"/>
            <a:ext cx="8251825" cy="381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40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Fourier Series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839756"/>
              </p:ext>
            </p:extLst>
          </p:nvPr>
        </p:nvGraphicFramePr>
        <p:xfrm>
          <a:off x="523875" y="2084388"/>
          <a:ext cx="7934325" cy="40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17560" imgH="1777680" progId="Equation.DSMT4">
                  <p:embed/>
                </p:oleObj>
              </mc:Choice>
              <mc:Fallback>
                <p:oleObj name="Equation" r:id="rId3" imgW="3517560" imgH="1777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2084388"/>
                        <a:ext cx="7934325" cy="401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4CB5222-21DD-88F5-40DC-CE13F6080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644" y="3733800"/>
            <a:ext cx="22669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371600"/>
            <a:ext cx="8534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Sharpening Filters</a:t>
            </a:r>
          </a:p>
          <a:p>
            <a:endParaRPr lang="en-US" sz="28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400" dirty="0"/>
              <a:t>Image sharpening can be achieved in the frequency domain by </a:t>
            </a:r>
            <a:r>
              <a:rPr lang="en-US" sz="2400" dirty="0" err="1"/>
              <a:t>highpass</a:t>
            </a:r>
            <a:r>
              <a:rPr lang="en-US" sz="2400" dirty="0"/>
              <a:t> filtering.</a:t>
            </a:r>
          </a:p>
          <a:p>
            <a:endParaRPr lang="en-US" sz="24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2400" dirty="0"/>
              <a:t>It attenuates low-frequency components without disturbing high-frequency information in the Fourier transform.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endParaRPr lang="en-US" sz="2800" b="1" dirty="0">
              <a:solidFill>
                <a:srgbClr val="1338AD"/>
              </a:solidFill>
              <a:latin typeface="Baskerville Old Face" pitchFamily="18" charset="0"/>
            </a:endParaRPr>
          </a:p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860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371600"/>
            <a:ext cx="8534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Sharpening Filters</a:t>
            </a:r>
          </a:p>
          <a:p>
            <a:endParaRPr lang="en-US" sz="2400" b="1" dirty="0">
              <a:solidFill>
                <a:srgbClr val="1338AD"/>
              </a:solidFill>
            </a:endParaRPr>
          </a:p>
          <a:p>
            <a:r>
              <a:rPr lang="en-US" sz="2400" dirty="0">
                <a:latin typeface="Tahoma" pitchFamily="34" charset="0"/>
              </a:rPr>
              <a:t>A </a:t>
            </a:r>
            <a:r>
              <a:rPr lang="en-US" sz="2400" dirty="0" err="1">
                <a:latin typeface="Tahoma" pitchFamily="34" charset="0"/>
              </a:rPr>
              <a:t>highpass</a:t>
            </a:r>
            <a:r>
              <a:rPr lang="en-US" sz="2400" dirty="0">
                <a:latin typeface="Tahoma" pitchFamily="34" charset="0"/>
              </a:rPr>
              <a:t> filter is obtained from a given </a:t>
            </a:r>
            <a:r>
              <a:rPr lang="en-US" sz="2400" dirty="0" err="1">
                <a:latin typeface="Tahoma" pitchFamily="34" charset="0"/>
              </a:rPr>
              <a:t>lowpass</a:t>
            </a:r>
            <a:r>
              <a:rPr lang="en-US" sz="2400" dirty="0">
                <a:latin typeface="Tahoma" pitchFamily="34" charset="0"/>
              </a:rPr>
              <a:t> filter using</a:t>
            </a:r>
            <a:endParaRPr lang="en-US" sz="2400" b="1" dirty="0">
              <a:solidFill>
                <a:srgbClr val="1338AD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907666"/>
              </p:ext>
            </p:extLst>
          </p:nvPr>
        </p:nvGraphicFramePr>
        <p:xfrm>
          <a:off x="2179638" y="2838450"/>
          <a:ext cx="39084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11280" imgH="228600" progId="Equation.DSMT4">
                  <p:embed/>
                </p:oleObj>
              </mc:Choice>
              <mc:Fallback>
                <p:oleObj name="Equation" r:id="rId3" imgW="1511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2838450"/>
                        <a:ext cx="39084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009224"/>
              </p:ext>
            </p:extLst>
          </p:nvPr>
        </p:nvGraphicFramePr>
        <p:xfrm>
          <a:off x="976313" y="3886200"/>
          <a:ext cx="6350000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33640" imgH="685800" progId="Equation.DSMT4">
                  <p:embed/>
                </p:oleObj>
              </mc:Choice>
              <mc:Fallback>
                <p:oleObj name="Equation" r:id="rId5" imgW="293364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3886200"/>
                        <a:ext cx="6350000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714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371600"/>
            <a:ext cx="8534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Sharpening Filters</a:t>
            </a:r>
          </a:p>
          <a:p>
            <a:endParaRPr lang="en-US" sz="2400" b="1" dirty="0">
              <a:solidFill>
                <a:srgbClr val="1338AD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947682"/>
              </p:ext>
            </p:extLst>
          </p:nvPr>
        </p:nvGraphicFramePr>
        <p:xfrm>
          <a:off x="808037" y="2152650"/>
          <a:ext cx="7421563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29000" imgH="685800" progId="Equation.DSMT4">
                  <p:embed/>
                </p:oleObj>
              </mc:Choice>
              <mc:Fallback>
                <p:oleObj name="Equation" r:id="rId3" imgW="34290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7" y="2152650"/>
                        <a:ext cx="7421563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796699"/>
              </p:ext>
            </p:extLst>
          </p:nvPr>
        </p:nvGraphicFramePr>
        <p:xfrm>
          <a:off x="796925" y="4302125"/>
          <a:ext cx="69437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251200" imgH="482600" progId="Equation.DSMT4">
                  <p:embed/>
                </p:oleObj>
              </mc:Choice>
              <mc:Fallback>
                <p:oleObj name="Equation" r:id="rId5" imgW="32512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4302125"/>
                        <a:ext cx="69437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9539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33400"/>
            <a:ext cx="6018212" cy="599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255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371600"/>
            <a:ext cx="8534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Sharpening Filters:  </a:t>
            </a:r>
            <a:r>
              <a:rPr lang="en-US" sz="2800" b="1" dirty="0">
                <a:solidFill>
                  <a:srgbClr val="FF0000"/>
                </a:solidFill>
              </a:rPr>
              <a:t>Result of IHPF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b="1" dirty="0">
              <a:solidFill>
                <a:srgbClr val="1338AD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2041525"/>
            <a:ext cx="9069388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024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371600"/>
            <a:ext cx="8534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Sharpening Filters: </a:t>
            </a:r>
            <a:r>
              <a:rPr lang="en-US" sz="2800" b="1" dirty="0">
                <a:solidFill>
                  <a:srgbClr val="FF0000"/>
                </a:solidFill>
              </a:rPr>
              <a:t>Result of BHPF</a:t>
            </a:r>
            <a:endParaRPr lang="en-US" sz="28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b="1" dirty="0">
              <a:solidFill>
                <a:srgbClr val="1338AD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2057400"/>
            <a:ext cx="890905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7396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371600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338AD"/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Sharpening Filters: </a:t>
            </a:r>
            <a:r>
              <a:rPr lang="en-US" sz="2800" b="1" dirty="0">
                <a:solidFill>
                  <a:srgbClr val="FF0000"/>
                </a:solidFill>
              </a:rPr>
              <a:t>Result of GHPF</a:t>
            </a:r>
            <a:endParaRPr lang="en-US" sz="28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b="1" dirty="0">
              <a:solidFill>
                <a:srgbClr val="1338AD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2012950"/>
            <a:ext cx="8924925" cy="393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15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1-D Fourier Transform: </a:t>
            </a:r>
            <a:r>
              <a:rPr lang="en-US" sz="2400" b="1" dirty="0">
                <a:solidFill>
                  <a:srgbClr val="FF0000"/>
                </a:solidFill>
              </a:rPr>
              <a:t>Continuous Variable</a:t>
            </a:r>
            <a:endParaRPr lang="en-US" sz="2400" b="1" dirty="0">
              <a:solidFill>
                <a:srgbClr val="FF0000"/>
              </a:solidFill>
              <a:latin typeface="Baskerville Old Face" pitchFamily="18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28991"/>
              </p:ext>
            </p:extLst>
          </p:nvPr>
        </p:nvGraphicFramePr>
        <p:xfrm>
          <a:off x="609600" y="2286000"/>
          <a:ext cx="8018463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13000" imgH="558720" progId="Equation.DSMT4">
                  <p:embed/>
                </p:oleObj>
              </mc:Choice>
              <mc:Fallback>
                <p:oleObj name="Equation" r:id="rId3" imgW="32130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86000"/>
                        <a:ext cx="8018463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465660"/>
              </p:ext>
            </p:extLst>
          </p:nvPr>
        </p:nvGraphicFramePr>
        <p:xfrm>
          <a:off x="1441450" y="4403725"/>
          <a:ext cx="6037263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14600" imgH="558800" progId="Equation.DSMT4">
                  <p:embed/>
                </p:oleObj>
              </mc:Choice>
              <mc:Fallback>
                <p:oleObj name="Equation" r:id="rId5" imgW="2514600" imgH="558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450" y="4403725"/>
                        <a:ext cx="6037263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96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1BD2-037E-868F-3C1D-DF92ECD4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446C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 in Frequency Domain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78645-80F4-EF86-3CB8-946941FB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2E898-2B1A-8EFC-0609-74DB9E00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87919-F44E-F52C-25D4-30621304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FCA3E-045B-553D-745C-C9BCCE44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03" y="1652873"/>
            <a:ext cx="8534157" cy="246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22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6DCA-682E-CD52-8C5F-2610A4B3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Fourier Transform of an image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3605E-7B1E-D5A8-8618-1569095E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Unit-2: Image Enhancement in Spatial Domain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BE16-E7BD-7877-F06D-A8741D5E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3FA3A-F5E0-F658-6D22-8EA96E0D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9" y="1686279"/>
            <a:ext cx="8347841" cy="442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9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33968</TotalTime>
  <Words>960</Words>
  <Application>Microsoft Office PowerPoint</Application>
  <PresentationFormat>On-screen Show (4:3)</PresentationFormat>
  <Paragraphs>215</Paragraphs>
  <Slides>66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Baskerville Old Face</vt:lpstr>
      <vt:lpstr>Calibri</vt:lpstr>
      <vt:lpstr>Cambria Math</vt:lpstr>
      <vt:lpstr>Franklin Gothic Book</vt:lpstr>
      <vt:lpstr>Tahoma</vt:lpstr>
      <vt:lpstr>Wingdings</vt:lpstr>
      <vt:lpstr>Clarity</vt:lpstr>
      <vt:lpstr>Equation</vt:lpstr>
      <vt:lpstr>    Digital Image Processing</vt:lpstr>
      <vt:lpstr>Image Enhancement in Frequency Domain</vt:lpstr>
      <vt:lpstr>Image Enhancement in Frequency Domain</vt:lpstr>
      <vt:lpstr>PowerPoint Presentation</vt:lpstr>
      <vt:lpstr>Image Enhancement in Frequency Domain</vt:lpstr>
      <vt:lpstr>Image Enhancement in Frequency Domain</vt:lpstr>
      <vt:lpstr>Image Enhancement in Frequency Domain</vt:lpstr>
      <vt:lpstr>Image Enhancement in Frequency Domain</vt:lpstr>
      <vt:lpstr>Fourier Transform of an image</vt:lpstr>
      <vt:lpstr>Fourier Transform of an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Enhancement in Frequency Domain</vt:lpstr>
      <vt:lpstr>Image Enhancement in Frequency Domain</vt:lpstr>
      <vt:lpstr>Image Enhancement in Frequency Domain</vt:lpstr>
      <vt:lpstr>PowerPoint Presentation</vt:lpstr>
      <vt:lpstr>PowerPoint Presentation</vt:lpstr>
      <vt:lpstr>Properties of 2-D DFT: Separability   </vt:lpstr>
      <vt:lpstr>Image Enhancement in Frequency Domain</vt:lpstr>
      <vt:lpstr>PowerPoint Presentation</vt:lpstr>
      <vt:lpstr>PowerPoint Presentation</vt:lpstr>
      <vt:lpstr>Image Enhancement in 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Enhancement in Frequency Domain</vt:lpstr>
      <vt:lpstr>Image Enhancement in Frequency Domain</vt:lpstr>
      <vt:lpstr>Image Enhancement in Frequency Domain</vt:lpstr>
      <vt:lpstr>Image Enhancement in Frequency Domain</vt:lpstr>
      <vt:lpstr>Image Enhancement in Frequency Domain</vt:lpstr>
      <vt:lpstr>PowerPoint Presentation</vt:lpstr>
      <vt:lpstr>Image Enhancement in Frequency Domain</vt:lpstr>
      <vt:lpstr>PowerPoint Presentation</vt:lpstr>
      <vt:lpstr>Image Enhancement in Frequency Domain</vt:lpstr>
      <vt:lpstr>Image Enhancement in Frequency Domain</vt:lpstr>
      <vt:lpstr>PowerPoint Presentation</vt:lpstr>
      <vt:lpstr>Image Enhancement in Frequency Domain</vt:lpstr>
      <vt:lpstr>Image Enhancement in Frequency Domain</vt:lpstr>
      <vt:lpstr>Image Enhancement in Frequency Domain</vt:lpstr>
      <vt:lpstr>Image Enhancement in Frequency Domain</vt:lpstr>
      <vt:lpstr>Image Enhancement in Frequency Domain</vt:lpstr>
      <vt:lpstr>Image Enhancement in Frequency Domain</vt:lpstr>
      <vt:lpstr>PowerPoint Presentation</vt:lpstr>
      <vt:lpstr>Image Enhancement in Frequency Domain</vt:lpstr>
      <vt:lpstr>Image Enhancement in Frequency Domain</vt:lpstr>
      <vt:lpstr>Image Enhancement in Frequency Domain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Mrinmoy Ghorai</dc:creator>
  <cp:lastModifiedBy>piyushjoshi3839data@gmail.com</cp:lastModifiedBy>
  <cp:revision>245</cp:revision>
  <dcterms:created xsi:type="dcterms:W3CDTF">2020-07-25T14:39:14Z</dcterms:created>
  <dcterms:modified xsi:type="dcterms:W3CDTF">2022-10-11T12:04:58Z</dcterms:modified>
</cp:coreProperties>
</file>